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338" r:id="rId4"/>
    <p:sldId id="343" r:id="rId5"/>
    <p:sldId id="356" r:id="rId6"/>
    <p:sldId id="357" r:id="rId7"/>
    <p:sldId id="358" r:id="rId8"/>
    <p:sldId id="359" r:id="rId9"/>
    <p:sldId id="360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39" autoAdjust="0"/>
    <p:restoredTop sz="94660"/>
  </p:normalViewPr>
  <p:slideViewPr>
    <p:cSldViewPr>
      <p:cViewPr varScale="1">
        <p:scale>
          <a:sx n="86" d="100"/>
          <a:sy n="86" d="100"/>
        </p:scale>
        <p:origin x="-822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C044E-DAA5-411C-8CC0-8608F0241954}" type="datetimeFigureOut">
              <a:rPr lang="en-US" smtClean="0"/>
              <a:t>1/27/2017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A9D72-157A-45B0-A9DD-5B2C8D769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568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1/27/2017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1/27/2017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1/27/2017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29369" y="1569751"/>
            <a:ext cx="9144000" cy="1102519"/>
          </a:xfrm>
        </p:spPr>
        <p:txBody>
          <a:bodyPr anchor="t">
            <a:noAutofit/>
          </a:bodyPr>
          <a:lstStyle/>
          <a:p>
            <a:r>
              <a:rPr lang="en-US" dirty="0"/>
              <a:t> </a:t>
            </a:r>
            <a:r>
              <a:rPr lang="en-US" dirty="0" smtClean="0"/>
              <a:t>Direct Variation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2617" y="2936684"/>
            <a:ext cx="6400800" cy="1314450"/>
          </a:xfrm>
        </p:spPr>
        <p:txBody>
          <a:bodyPr/>
          <a:lstStyle/>
          <a:p>
            <a:r>
              <a:rPr lang="en-US" dirty="0"/>
              <a:t>Unit </a:t>
            </a:r>
            <a:r>
              <a:rPr lang="en-US" dirty="0" smtClean="0"/>
              <a:t>5 </a:t>
            </a:r>
            <a:r>
              <a:rPr lang="en-US" dirty="0"/>
              <a:t>Lesson </a:t>
            </a:r>
            <a:r>
              <a:rPr lang="en-US" dirty="0" smtClean="0"/>
              <a:t>2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8150"/>
            <a:ext cx="9144000" cy="11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209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DIRECT VARIATION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49"/>
            <a:ext cx="8686800" cy="381000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 smtClean="0"/>
              <a:t>Understand the concept of </a:t>
            </a:r>
            <a:r>
              <a:rPr lang="en-US" sz="2400" dirty="0" smtClean="0"/>
              <a:t>direct variation and </a:t>
            </a:r>
            <a:br>
              <a:rPr lang="en-US" sz="2400" dirty="0" smtClean="0"/>
            </a:br>
            <a:r>
              <a:rPr lang="en-US" sz="2400" dirty="0" smtClean="0"/>
              <a:t>solve problems involving direct variations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</a:t>
            </a:r>
            <a:r>
              <a:rPr lang="en-US" sz="2400" b="1" dirty="0" smtClean="0">
                <a:solidFill>
                  <a:srgbClr val="0070C0"/>
                </a:solidFill>
              </a:rPr>
              <a:t>:</a:t>
            </a:r>
            <a:br>
              <a:rPr lang="en-US" sz="2400" b="1" dirty="0" smtClean="0">
                <a:solidFill>
                  <a:srgbClr val="0070C0"/>
                </a:solidFill>
              </a:rPr>
            </a:br>
            <a:endParaRPr lang="en-US" sz="2400" b="1" dirty="0">
              <a:solidFill>
                <a:srgbClr val="0070C0"/>
              </a:solidFill>
            </a:endParaRPr>
          </a:p>
          <a:p>
            <a:r>
              <a:rPr lang="en-US" sz="2400" dirty="0" smtClean="0"/>
              <a:t>Direct variation</a:t>
            </a:r>
            <a:endParaRPr lang="en-US" sz="2400" dirty="0" smtClean="0"/>
          </a:p>
          <a:p>
            <a:r>
              <a:rPr lang="en-US" sz="2400" dirty="0" smtClean="0"/>
              <a:t>Direct variation equation  </a:t>
            </a:r>
            <a:endParaRPr lang="en-US" sz="2400" dirty="0" smtClean="0"/>
          </a:p>
          <a:p>
            <a:r>
              <a:rPr lang="en-US" sz="2400" dirty="0" smtClean="0"/>
              <a:t>Graph of a direct variation</a:t>
            </a:r>
            <a:endParaRPr lang="en-US" sz="24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416116"/>
                <a:ext cx="8938519" cy="4278723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u="sng" dirty="0" smtClean="0">
                    <a:solidFill>
                      <a:srgbClr val="0070C0"/>
                    </a:solidFill>
                  </a:rPr>
                  <a:t>Direct Variation</a:t>
                </a:r>
                <a:endParaRPr lang="en-US" sz="2400" b="1" u="sng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 smtClean="0"/>
                  <a:t>A direct variation is a relationship between two quantities that can be represented by a function of the form:</a:t>
                </a:r>
                <a:endParaRPr lang="en-US" sz="24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/>
                </a:r>
                <a:br>
                  <a:rPr lang="en-US" sz="2400" dirty="0"/>
                </a:br>
                <a:endParaRPr lang="en-US" sz="24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 smtClean="0"/>
                  <a:t>Where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/>
                      </a:rPr>
                      <m:t>𝑘</m:t>
                    </m:r>
                    <m:r>
                      <a:rPr lang="en-US" sz="2400" b="0" i="1" smtClean="0">
                        <a:latin typeface="Cambria Math"/>
                      </a:rPr>
                      <m:t> ≠0</m:t>
                    </m:r>
                  </m:oMath>
                </a14:m>
                <a:r>
                  <a:rPr lang="en-US" sz="2400" dirty="0" smtClean="0"/>
                  <a:t>.</a:t>
                </a:r>
                <a:endParaRPr lang="en-US" sz="24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 smtClean="0"/>
                  <a:t>The value of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/>
                      </a:rPr>
                      <m:t>𝑘</m:t>
                    </m:r>
                  </m:oMath>
                </a14:m>
                <a:r>
                  <a:rPr lang="en-US" sz="2400" dirty="0" smtClean="0"/>
                  <a:t> can be found as: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	</a:t>
                </a:r>
                <a:r>
                  <a:rPr lang="en-US" sz="2400" dirty="0" smtClean="0"/>
                  <a:t>	</a:t>
                </a:r>
                <a:endParaRPr lang="en-US" sz="24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416116"/>
                <a:ext cx="8938519" cy="4278723"/>
              </a:xfrm>
              <a:blipFill rotWithShape="1">
                <a:blip r:embed="rId2"/>
                <a:stretch>
                  <a:fillRect l="-1091" t="-1140" r="-6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/>
              <p:cNvSpPr/>
              <p:nvPr/>
            </p:nvSpPr>
            <p:spPr>
              <a:xfrm>
                <a:off x="3421484" y="1940116"/>
                <a:ext cx="1301997" cy="46166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 =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𝒌𝒙</m:t>
                    </m:r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 </a:t>
                </a:r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1484" y="1940116"/>
                <a:ext cx="1301997" cy="461665"/>
              </a:xfrm>
              <a:prstGeom prst="rect">
                <a:avLst/>
              </a:prstGeom>
              <a:blipFill rotWithShape="1">
                <a:blip r:embed="rId4"/>
                <a:stretch>
                  <a:fillRect l="-1402" b="-105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209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DIRECT VARIATION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Rectangle 6"/>
              <p:cNvSpPr/>
              <p:nvPr/>
            </p:nvSpPr>
            <p:spPr>
              <a:xfrm>
                <a:off x="3614905" y="3714750"/>
                <a:ext cx="978210" cy="583173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𝒌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 =</m:t>
                    </m:r>
                    <m:f>
                      <m:fPr>
                        <m:ctrlP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𝒚</m:t>
                        </m:r>
                      </m:num>
                      <m:den>
                        <m: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 </a:t>
                </a:r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14905" y="3714750"/>
                <a:ext cx="978210" cy="583173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41433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328899"/>
                <a:ext cx="8846128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 smtClean="0">
                    <a:solidFill>
                      <a:srgbClr val="0070C0"/>
                    </a:solidFill>
                  </a:rPr>
                  <a:t>Problem 1: Does the equation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𝟓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=−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𝟑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</m:oMath>
                </a14:m>
                <a:r>
                  <a:rPr lang="en-US" sz="2000" dirty="0" smtClean="0"/>
                  <a:t> </a:t>
                </a:r>
                <a:r>
                  <a:rPr lang="en-US" sz="2000" b="1" dirty="0" smtClean="0">
                    <a:solidFill>
                      <a:srgbClr val="0070C0"/>
                    </a:solidFill>
                  </a:rPr>
                  <a:t>represent a direct variation? If so, </a:t>
                </a:r>
                <a:r>
                  <a:rPr lang="en-US" sz="2000" b="1" dirty="0" smtClean="0">
                    <a:solidFill>
                      <a:srgbClr val="0070C0"/>
                    </a:solidFill>
                  </a:rPr>
                  <a:t>find the constant of variation.</a:t>
                </a:r>
                <a:r>
                  <a:rPr lang="en-US" sz="2000" dirty="0" smtClean="0"/>
                  <a:t> </a:t>
                </a:r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endParaRPr lang="en-US" sz="2000" dirty="0" smtClean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 smtClean="0"/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000" dirty="0"/>
                  <a:t/>
                </a:r>
                <a:br>
                  <a:rPr lang="en-US" sz="2000" dirty="0"/>
                </a:br>
                <a:endParaRPr lang="en-US" sz="2000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328899"/>
                <a:ext cx="8846128" cy="4724400"/>
              </a:xfrm>
              <a:blipFill rotWithShape="1">
                <a:blip r:embed="rId2"/>
                <a:stretch>
                  <a:fillRect l="-758" t="-6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209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DIRECT VARIATION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39195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328899"/>
                <a:ext cx="8846128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 smtClean="0">
                    <a:solidFill>
                      <a:srgbClr val="0070C0"/>
                    </a:solidFill>
                  </a:rPr>
                  <a:t>Problem 1: Does the equation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𝟓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=−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𝟑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</m:oMath>
                </a14:m>
                <a:r>
                  <a:rPr lang="en-US" sz="2000" dirty="0" smtClean="0"/>
                  <a:t> </a:t>
                </a:r>
                <a:r>
                  <a:rPr lang="en-US" sz="2000" b="1" dirty="0" smtClean="0">
                    <a:solidFill>
                      <a:srgbClr val="0070C0"/>
                    </a:solidFill>
                  </a:rPr>
                  <a:t>represent a direct variation? If so, </a:t>
                </a:r>
                <a:r>
                  <a:rPr lang="en-US" sz="2000" b="1" dirty="0" smtClean="0">
                    <a:solidFill>
                      <a:srgbClr val="0070C0"/>
                    </a:solidFill>
                  </a:rPr>
                  <a:t>find the constant of variation.</a:t>
                </a:r>
                <a:r>
                  <a:rPr lang="en-US" sz="2000" dirty="0" smtClean="0"/>
                  <a:t> </a:t>
                </a:r>
                <a:br>
                  <a:rPr lang="en-US" sz="2000" dirty="0" smtClean="0"/>
                </a:br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/>
                  <a:t>Re-write the equation in the form of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>
                        <a:latin typeface="Cambria Math"/>
                      </a:rPr>
                      <m:t>y</m:t>
                    </m:r>
                    <m:r>
                      <a:rPr lang="en-US" sz="2000" i="1">
                        <a:latin typeface="Cambria Math"/>
                      </a:rPr>
                      <m:t>=</m:t>
                    </m:r>
                    <m:r>
                      <a:rPr lang="en-US" sz="2000" i="1">
                        <a:latin typeface="Cambria Math"/>
                      </a:rPr>
                      <m:t>𝑘𝑥</m:t>
                    </m:r>
                  </m:oMath>
                </a14:m>
                <a:r>
                  <a:rPr lang="en-US" sz="2000" dirty="0"/>
                  <a:t>.</a:t>
                </a:r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 smtClean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/>
                  <a:t/>
                </a:r>
                <a:br>
                  <a:rPr lang="en-US" sz="2000" dirty="0"/>
                </a:br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 smtClean="0"/>
                  <a:t>The equation represents a direct variation. Compare with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/>
                      </a:rPr>
                      <m:t>𝑦</m:t>
                    </m:r>
                    <m:r>
                      <a:rPr lang="en-US" sz="2000" b="0" i="1" smtClean="0">
                        <a:latin typeface="Cambria Math"/>
                      </a:rPr>
                      <m:t>=</m:t>
                    </m:r>
                    <m:r>
                      <a:rPr lang="en-US" sz="2000" b="0" i="1" smtClean="0">
                        <a:latin typeface="Cambria Math"/>
                      </a:rPr>
                      <m:t>𝑘𝑥</m:t>
                    </m:r>
                  </m:oMath>
                </a14:m>
                <a:r>
                  <a:rPr lang="en-US" sz="2000" dirty="0" smtClean="0"/>
                  <a:t>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/>
                  <a:t>	</a:t>
                </a:r>
                <a:r>
                  <a:rPr lang="en-US" sz="2000" dirty="0" smtClean="0"/>
                  <a:t>	</a:t>
                </a:r>
                <a:endParaRPr lang="en-US" sz="2000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328899"/>
                <a:ext cx="8846128" cy="4724400"/>
              </a:xfrm>
              <a:blipFill rotWithShape="1">
                <a:blip r:embed="rId2"/>
                <a:stretch>
                  <a:fillRect l="-758" t="-6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209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DIRECT VARIATION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Rectangle 4"/>
              <p:cNvSpPr/>
              <p:nvPr/>
            </p:nvSpPr>
            <p:spPr>
              <a:xfrm>
                <a:off x="3124200" y="1809750"/>
                <a:ext cx="1676400" cy="46166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𝟓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 =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𝟑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 </a:t>
                </a:r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4200" y="1809750"/>
                <a:ext cx="1676400" cy="461665"/>
              </a:xfrm>
              <a:prstGeom prst="rect">
                <a:avLst/>
              </a:prstGeom>
              <a:blipFill rotWithShape="1">
                <a:blip r:embed="rId4"/>
                <a:stretch>
                  <a:fillRect l="-3273"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Rectangle 6"/>
              <p:cNvSpPr/>
              <p:nvPr/>
            </p:nvSpPr>
            <p:spPr>
              <a:xfrm>
                <a:off x="3200400" y="2495550"/>
                <a:ext cx="1524000" cy="647357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 =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𝟑</m:t>
                        </m:r>
                      </m:num>
                      <m:den>
                        <m: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𝟓</m:t>
                        </m:r>
                      </m:den>
                    </m:f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 </a:t>
                </a:r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0400" y="2495550"/>
                <a:ext cx="1524000" cy="647357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Rectangle 8"/>
              <p:cNvSpPr/>
              <p:nvPr/>
            </p:nvSpPr>
            <p:spPr>
              <a:xfrm>
                <a:off x="3269673" y="3906383"/>
                <a:ext cx="1385455" cy="78465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dirty="0" smtClean="0">
                          <a:solidFill>
                            <a:srgbClr val="0070C0"/>
                          </a:solidFill>
                          <a:latin typeface="Cambria Math"/>
                        </a:rPr>
                        <m:t>𝒌</m:t>
                      </m:r>
                      <m:r>
                        <a:rPr lang="en-US" sz="2400" b="1" i="1" dirty="0" smtClean="0">
                          <a:solidFill>
                            <a:srgbClr val="0070C0"/>
                          </a:solidFill>
                          <a:latin typeface="Cambria Math"/>
                        </a:rPr>
                        <m:t> =</m:t>
                      </m:r>
                      <m:r>
                        <a:rPr lang="en-US" sz="2400" b="1" i="1" dirty="0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en-US" sz="2400" b="1" i="1" dirty="0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1" i="1" dirty="0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𝟑</m:t>
                          </m:r>
                        </m:num>
                        <m:den>
                          <m:r>
                            <a:rPr lang="en-US" sz="2400" b="1" i="1" dirty="0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9673" y="3906383"/>
                <a:ext cx="1385455" cy="78465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ight Arrow 1"/>
          <p:cNvSpPr/>
          <p:nvPr/>
        </p:nvSpPr>
        <p:spPr>
          <a:xfrm>
            <a:off x="2458138" y="4104678"/>
            <a:ext cx="533400" cy="392328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9919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416116"/>
                <a:ext cx="8938519" cy="4278723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u="sng" dirty="0" smtClean="0">
                    <a:solidFill>
                      <a:srgbClr val="0070C0"/>
                    </a:solidFill>
                  </a:rPr>
                  <a:t>Writing equation of a direct variation</a:t>
                </a:r>
                <a:endParaRPr lang="en-US" sz="2400" b="1" u="sng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 smtClean="0"/>
                  <a:t>If we are given any ordered pair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/>
                      </a:rPr>
                      <m:t>(</m:t>
                    </m:r>
                    <m:sSub>
                      <m:sSubPr>
                        <m:ctrlPr>
                          <a:rPr lang="en-US" sz="2400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0" i="1" dirty="0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sz="2400" b="0" i="1" dirty="0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2400" b="0" i="1" dirty="0" smtClean="0">
                        <a:latin typeface="Cambria Math"/>
                      </a:rPr>
                      <m:t>,</m:t>
                    </m:r>
                    <m:sSub>
                      <m:sSubPr>
                        <m:ctrlPr>
                          <a:rPr lang="en-US" sz="2400" b="0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0" i="1" dirty="0" smtClean="0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en-US" sz="2400" b="0" i="1" dirty="0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2400" i="1" dirty="0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sz="2400" dirty="0" smtClean="0"/>
                  <a:t> for a relationship that has a direct variation, we will find the constant of variation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𝒌</m:t>
                    </m:r>
                  </m:oMath>
                </a14:m>
                <a:r>
                  <a:rPr lang="en-US" sz="2400" b="1" dirty="0" smtClean="0"/>
                  <a:t> </a:t>
                </a:r>
                <a:r>
                  <a:rPr lang="en-US" sz="2400" dirty="0" smtClean="0"/>
                  <a:t>and then write the equation.</a:t>
                </a:r>
                <a:endParaRPr lang="en-US" sz="2400" b="1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416116"/>
                <a:ext cx="8938519" cy="4278723"/>
              </a:xfrm>
              <a:blipFill rotWithShape="1">
                <a:blip r:embed="rId2"/>
                <a:stretch>
                  <a:fillRect l="-1091" t="-1140" r="-8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/>
              <p:cNvSpPr/>
              <p:nvPr/>
            </p:nvSpPr>
            <p:spPr>
              <a:xfrm>
                <a:off x="3207199" y="3176885"/>
                <a:ext cx="1301997" cy="46166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 =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𝒌𝒙</m:t>
                    </m:r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 </a:t>
                </a:r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7199" y="3176885"/>
                <a:ext cx="1301997" cy="461665"/>
              </a:xfrm>
              <a:prstGeom prst="rect">
                <a:avLst/>
              </a:prstGeom>
              <a:blipFill rotWithShape="1">
                <a:blip r:embed="rId4"/>
                <a:stretch>
                  <a:fillRect l="-1402" b="-105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209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DIRECT VARIATION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Rectangle 6"/>
              <p:cNvSpPr/>
              <p:nvPr/>
            </p:nvSpPr>
            <p:spPr>
              <a:xfrm>
                <a:off x="3269380" y="2313697"/>
                <a:ext cx="1177636" cy="62895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𝒌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 =</m:t>
                    </m:r>
                    <m:f>
                      <m:fPr>
                        <m:ctrlP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2400" b="1" i="1" dirty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400" b="1" i="1" dirty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𝒚</m:t>
                            </m:r>
                          </m:e>
                          <m:sub>
                            <m:r>
                              <a:rPr lang="en-US" sz="2400" b="1" i="1" dirty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𝟏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2400" b="1" i="1" dirty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400" b="1" i="1" dirty="0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𝒙</m:t>
                            </m:r>
                          </m:e>
                          <m:sub>
                            <m:r>
                              <a:rPr lang="en-US" sz="2400" b="1" i="1" dirty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𝟏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 </a:t>
                </a:r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9380" y="2313697"/>
                <a:ext cx="1177636" cy="62895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ight Arrow 7"/>
          <p:cNvSpPr/>
          <p:nvPr/>
        </p:nvSpPr>
        <p:spPr>
          <a:xfrm>
            <a:off x="2458138" y="2432010"/>
            <a:ext cx="533400" cy="392328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2447121" y="3125820"/>
            <a:ext cx="533400" cy="392328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5122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328899"/>
                <a:ext cx="8846128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 smtClean="0">
                    <a:solidFill>
                      <a:srgbClr val="0070C0"/>
                    </a:solidFill>
                  </a:rPr>
                  <a:t>Problem 2: Suppose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</m:oMath>
                </a14:m>
                <a:r>
                  <a:rPr lang="en-US" sz="2000" b="1" dirty="0" smtClean="0">
                    <a:solidFill>
                      <a:srgbClr val="0070C0"/>
                    </a:solidFill>
                  </a:rPr>
                  <a:t> varies directly with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</m:oMath>
                </a14:m>
                <a:r>
                  <a:rPr lang="en-US" sz="2000" b="1" dirty="0" smtClean="0">
                    <a:solidFill>
                      <a:srgbClr val="0070C0"/>
                    </a:solidFill>
                  </a:rPr>
                  <a:t> and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𝟐𝟏</m:t>
                    </m:r>
                  </m:oMath>
                </a14:m>
                <a:r>
                  <a:rPr lang="en-US" sz="2000" b="1" dirty="0" smtClean="0">
                    <a:solidFill>
                      <a:srgbClr val="0070C0"/>
                    </a:solidFill>
                  </a:rPr>
                  <a:t> when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𝟑</m:t>
                    </m:r>
                  </m:oMath>
                </a14:m>
                <a:r>
                  <a:rPr lang="en-US" sz="2000" b="1" dirty="0" smtClean="0">
                    <a:solidFill>
                      <a:srgbClr val="0070C0"/>
                    </a:solidFill>
                  </a:rPr>
                  <a:t>. Write a direct variation equation relating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</m:oMath>
                </a14:m>
                <a:r>
                  <a:rPr lang="en-US" sz="2000" dirty="0" smtClean="0"/>
                  <a:t> </a:t>
                </a:r>
                <a:r>
                  <a:rPr lang="en-US" sz="2000" b="1" dirty="0" smtClean="0">
                    <a:solidFill>
                      <a:srgbClr val="0070C0"/>
                    </a:solidFill>
                  </a:rPr>
                  <a:t>and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</m:oMath>
                </a14:m>
                <a:r>
                  <a:rPr lang="en-US" sz="2000" dirty="0" smtClean="0"/>
                  <a:t>.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endParaRPr lang="en-US" sz="2000" dirty="0" smtClean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 smtClean="0"/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000" dirty="0"/>
                  <a:t/>
                </a:r>
                <a:br>
                  <a:rPr lang="en-US" sz="2000" dirty="0"/>
                </a:br>
                <a:endParaRPr lang="en-US" sz="2000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328899"/>
                <a:ext cx="8846128" cy="4724400"/>
              </a:xfrm>
              <a:blipFill rotWithShape="1">
                <a:blip r:embed="rId2"/>
                <a:stretch>
                  <a:fillRect l="-758" t="-6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209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DIRECT VARIATION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68577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328899"/>
                <a:ext cx="8846128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 smtClean="0">
                    <a:solidFill>
                      <a:srgbClr val="0070C0"/>
                    </a:solidFill>
                  </a:rPr>
                  <a:t>Problem 2: Suppose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</m:oMath>
                </a14:m>
                <a:r>
                  <a:rPr lang="en-US" sz="2000" b="1" dirty="0" smtClean="0">
                    <a:solidFill>
                      <a:srgbClr val="0070C0"/>
                    </a:solidFill>
                  </a:rPr>
                  <a:t> varies directly with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</m:oMath>
                </a14:m>
                <a:r>
                  <a:rPr lang="en-US" sz="2000" b="1" dirty="0" smtClean="0">
                    <a:solidFill>
                      <a:srgbClr val="0070C0"/>
                    </a:solidFill>
                  </a:rPr>
                  <a:t> and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𝟐𝟏</m:t>
                    </m:r>
                  </m:oMath>
                </a14:m>
                <a:r>
                  <a:rPr lang="en-US" sz="2000" b="1" dirty="0" smtClean="0">
                    <a:solidFill>
                      <a:srgbClr val="0070C0"/>
                    </a:solidFill>
                  </a:rPr>
                  <a:t> when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𝟑</m:t>
                    </m:r>
                  </m:oMath>
                </a14:m>
                <a:r>
                  <a:rPr lang="en-US" sz="2000" b="1" dirty="0" smtClean="0">
                    <a:solidFill>
                      <a:srgbClr val="0070C0"/>
                    </a:solidFill>
                  </a:rPr>
                  <a:t>. Write a direct variation equation relating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</m:oMath>
                </a14:m>
                <a:r>
                  <a:rPr lang="en-US" sz="2000" dirty="0" smtClean="0"/>
                  <a:t> </a:t>
                </a:r>
                <a:r>
                  <a:rPr lang="en-US" sz="2000" b="1" dirty="0" smtClean="0">
                    <a:solidFill>
                      <a:srgbClr val="0070C0"/>
                    </a:solidFill>
                  </a:rPr>
                  <a:t>and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</m:oMath>
                </a14:m>
                <a:r>
                  <a:rPr lang="en-US" sz="2000" dirty="0" smtClean="0"/>
                  <a:t>.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r>
                  <a:rPr lang="en-US" sz="2000" dirty="0" smtClean="0"/>
                  <a:t>First find the constant of variation:</a:t>
                </a:r>
                <a:br>
                  <a:rPr lang="en-US" sz="2000" dirty="0" smtClean="0"/>
                </a:br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r>
                  <a:rPr lang="en-US" sz="2000" dirty="0" smtClean="0"/>
                  <a:t>Now write the equation:</a:t>
                </a:r>
                <a:br>
                  <a:rPr lang="en-US" sz="2000" dirty="0" smtClean="0"/>
                </a:br>
                <a:endParaRPr lang="en-US" sz="2000" dirty="0" smtClean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 smtClean="0"/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000" dirty="0"/>
                  <a:t/>
                </a:r>
                <a:br>
                  <a:rPr lang="en-US" sz="2000" dirty="0"/>
                </a:br>
                <a:endParaRPr lang="en-US" sz="2000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328899"/>
                <a:ext cx="8846128" cy="4724400"/>
              </a:xfrm>
              <a:blipFill rotWithShape="1">
                <a:blip r:embed="rId2"/>
                <a:stretch>
                  <a:fillRect l="-758" t="-6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209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DIRECT VARIATION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Rectangle 4"/>
              <p:cNvSpPr/>
              <p:nvPr/>
            </p:nvSpPr>
            <p:spPr>
              <a:xfrm>
                <a:off x="3555130" y="1940116"/>
                <a:ext cx="1714500" cy="673873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𝒌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 =</m:t>
                    </m:r>
                    <m:f>
                      <m:fPr>
                        <m:ctrlP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𝟐𝟏</m:t>
                        </m:r>
                      </m:num>
                      <m:den>
                        <m:r>
                          <a:rPr lang="en-US" sz="24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𝟑</m:t>
                        </m:r>
                      </m:den>
                    </m:f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𝟕</m:t>
                    </m:r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 </a:t>
                </a:r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5130" y="1940116"/>
                <a:ext cx="1714500" cy="673873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ight Arrow 6"/>
          <p:cNvSpPr/>
          <p:nvPr/>
        </p:nvSpPr>
        <p:spPr>
          <a:xfrm>
            <a:off x="2887922" y="2085366"/>
            <a:ext cx="533400" cy="392328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Rectangle 9"/>
              <p:cNvSpPr/>
              <p:nvPr/>
            </p:nvSpPr>
            <p:spPr>
              <a:xfrm>
                <a:off x="4831147" y="3410869"/>
                <a:ext cx="1177636" cy="46166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𝟕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 </a:t>
                </a:r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1147" y="3410869"/>
                <a:ext cx="1177636" cy="461665"/>
              </a:xfrm>
              <a:prstGeom prst="rect">
                <a:avLst/>
              </a:prstGeom>
              <a:blipFill rotWithShape="1">
                <a:blip r:embed="rId5"/>
                <a:stretch>
                  <a:fillRect l="-1538" b="-10390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ight Arrow 10"/>
          <p:cNvSpPr/>
          <p:nvPr/>
        </p:nvSpPr>
        <p:spPr>
          <a:xfrm>
            <a:off x="4100946" y="3450492"/>
            <a:ext cx="533400" cy="392328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Rectangle 11"/>
              <p:cNvSpPr/>
              <p:nvPr/>
            </p:nvSpPr>
            <p:spPr>
              <a:xfrm>
                <a:off x="2569268" y="3421619"/>
                <a:ext cx="1330036" cy="46166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 =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𝒌𝒙</m:t>
                    </m:r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 </a:t>
                </a:r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9268" y="3421619"/>
                <a:ext cx="1330036" cy="461665"/>
              </a:xfrm>
              <a:prstGeom prst="rect">
                <a:avLst/>
              </a:prstGeom>
              <a:blipFill rotWithShape="1">
                <a:blip r:embed="rId6"/>
                <a:stretch>
                  <a:fillRect l="-1370" b="-105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702438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416116"/>
            <a:ext cx="8938519" cy="4278723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400" b="1" u="sng" dirty="0" smtClean="0">
                <a:solidFill>
                  <a:srgbClr val="0070C0"/>
                </a:solidFill>
              </a:rPr>
              <a:t>Graphing a direct variation</a:t>
            </a:r>
            <a:endParaRPr lang="en-US" sz="2400" b="1" u="sng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 smtClean="0"/>
              <a:t>The graph of a direct variation is a straight line that passes through the origin.</a:t>
            </a:r>
            <a:endParaRPr lang="en-US" sz="2400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209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DIRECT VARIATION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Rectangle 9"/>
              <p:cNvSpPr/>
              <p:nvPr/>
            </p:nvSpPr>
            <p:spPr>
              <a:xfrm>
                <a:off x="3124200" y="2036117"/>
                <a:ext cx="1330036" cy="46166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 =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𝒌𝒙</m:t>
                    </m:r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 </a:t>
                </a:r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4200" y="2036117"/>
                <a:ext cx="1330036" cy="461665"/>
              </a:xfrm>
              <a:prstGeom prst="rect">
                <a:avLst/>
              </a:prstGeom>
              <a:blipFill rotWithShape="1">
                <a:blip r:embed="rId3"/>
                <a:stretch>
                  <a:fillRect l="-1835" b="-105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Straight Arrow Connector 12"/>
          <p:cNvCxnSpPr/>
          <p:nvPr/>
        </p:nvCxnSpPr>
        <p:spPr>
          <a:xfrm>
            <a:off x="7315200" y="1809750"/>
            <a:ext cx="0" cy="190500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rot="5400000">
            <a:off x="7309232" y="1842801"/>
            <a:ext cx="0" cy="190500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6770783" y="2266949"/>
            <a:ext cx="1143000" cy="99060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Rectangle 17"/>
              <p:cNvSpPr/>
              <p:nvPr/>
            </p:nvSpPr>
            <p:spPr>
              <a:xfrm>
                <a:off x="6677265" y="3867150"/>
                <a:ext cx="1330036" cy="46166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 =</m:t>
                    </m:r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𝒌𝒙</m:t>
                    </m:r>
                  </m:oMath>
                </a14:m>
                <a:r>
                  <a:rPr lang="en-US" sz="2400" b="1" dirty="0" smtClean="0">
                    <a:solidFill>
                      <a:srgbClr val="0070C0"/>
                    </a:solidFill>
                  </a:rPr>
                  <a:t> </a:t>
                </a:r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7265" y="3867150"/>
                <a:ext cx="1330036" cy="461665"/>
              </a:xfrm>
              <a:prstGeom prst="rect">
                <a:avLst/>
              </a:prstGeom>
              <a:blipFill rotWithShape="1">
                <a:blip r:embed="rId4"/>
                <a:stretch>
                  <a:fillRect l="-1370" b="-105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121362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3156</TotalTime>
  <Words>289</Words>
  <Application>Microsoft Office PowerPoint</Application>
  <PresentationFormat>On-screen Show (16:9)</PresentationFormat>
  <Paragraphs>65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 Direct Variation</vt:lpstr>
      <vt:lpstr>DIRECT VARIATION</vt:lpstr>
      <vt:lpstr>DIRECT VARIATION</vt:lpstr>
      <vt:lpstr>DIRECT VARIATION</vt:lpstr>
      <vt:lpstr>DIRECT VARIATION</vt:lpstr>
      <vt:lpstr>DIRECT VARIATION</vt:lpstr>
      <vt:lpstr>DIRECT VARIATION</vt:lpstr>
      <vt:lpstr>DIRECT VARIATION</vt:lpstr>
      <vt:lpstr>DIRECT VARIATION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Rafae</dc:creator>
  <cp:lastModifiedBy>Rafay</cp:lastModifiedBy>
  <cp:revision>350</cp:revision>
  <dcterms:created xsi:type="dcterms:W3CDTF">2016-10-20T15:06:14Z</dcterms:created>
  <dcterms:modified xsi:type="dcterms:W3CDTF">2017-01-28T10:06:08Z</dcterms:modified>
</cp:coreProperties>
</file>